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22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AU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AU"/>
              <a:t>Click to edit Master text styles</a:t>
            </a:r>
          </a:p>
          <a:p>
            <a:pPr lvl="1" eaLnBrk="1" latinLnBrk="0" hangingPunct="1"/>
            <a:r>
              <a:rPr lang="en-AU"/>
              <a:t>Second level</a:t>
            </a:r>
          </a:p>
          <a:p>
            <a:pPr lvl="2" eaLnBrk="1" latinLnBrk="0" hangingPunct="1"/>
            <a:r>
              <a:rPr lang="en-AU"/>
              <a:t>Third level</a:t>
            </a:r>
          </a:p>
          <a:p>
            <a:pPr lvl="3" eaLnBrk="1" latinLnBrk="0" hangingPunct="1"/>
            <a:r>
              <a:rPr lang="en-AU"/>
              <a:t>Fourth level</a:t>
            </a:r>
          </a:p>
          <a:p>
            <a:pPr lvl="4" eaLnBrk="1" latinLnBrk="0" hangingPunct="1"/>
            <a:r>
              <a:rPr lang="en-AU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en-AU"/>
              <a:t>Click to edit Master text styles</a:t>
            </a:r>
          </a:p>
          <a:p>
            <a:pPr lvl="1" eaLnBrk="1" latinLnBrk="0" hangingPunct="1"/>
            <a:r>
              <a:rPr lang="en-AU"/>
              <a:t>Second level</a:t>
            </a:r>
          </a:p>
          <a:p>
            <a:pPr lvl="2" eaLnBrk="1" latinLnBrk="0" hangingPunct="1"/>
            <a:r>
              <a:rPr lang="en-AU"/>
              <a:t>Third level</a:t>
            </a:r>
          </a:p>
          <a:p>
            <a:pPr lvl="3" eaLnBrk="1" latinLnBrk="0" hangingPunct="1"/>
            <a:r>
              <a:rPr lang="en-AU"/>
              <a:t>Fourth level</a:t>
            </a:r>
          </a:p>
          <a:p>
            <a:pPr lvl="4" eaLnBrk="1" latinLnBrk="0" hangingPunct="1"/>
            <a:r>
              <a:rPr lang="en-AU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en-AU"/>
              <a:t>Click to edit Master text styles</a:t>
            </a:r>
          </a:p>
          <a:p>
            <a:pPr lvl="1" eaLnBrk="1" latinLnBrk="0" hangingPunct="1"/>
            <a:r>
              <a:rPr lang="en-AU"/>
              <a:t>Second level</a:t>
            </a:r>
          </a:p>
          <a:p>
            <a:pPr lvl="2" eaLnBrk="1" latinLnBrk="0" hangingPunct="1"/>
            <a:r>
              <a:rPr lang="en-AU"/>
              <a:t>Third level</a:t>
            </a:r>
          </a:p>
          <a:p>
            <a:pPr lvl="3" eaLnBrk="1" latinLnBrk="0" hangingPunct="1"/>
            <a:r>
              <a:rPr lang="en-AU"/>
              <a:t>Fourth level</a:t>
            </a:r>
          </a:p>
          <a:p>
            <a:pPr lvl="4" eaLnBrk="1" latinLnBrk="0" hangingPunct="1"/>
            <a:r>
              <a:rPr lang="en-AU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AU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AU"/>
              <a:t>Click to edit Master text styles</a:t>
            </a:r>
          </a:p>
          <a:p>
            <a:pPr lvl="1" eaLnBrk="1" latinLnBrk="0" hangingPunct="1"/>
            <a:r>
              <a:rPr lang="en-AU"/>
              <a:t>Second level</a:t>
            </a:r>
          </a:p>
          <a:p>
            <a:pPr lvl="2" eaLnBrk="1" latinLnBrk="0" hangingPunct="1"/>
            <a:r>
              <a:rPr lang="en-AU"/>
              <a:t>Third level</a:t>
            </a:r>
          </a:p>
          <a:p>
            <a:pPr lvl="3" eaLnBrk="1" latinLnBrk="0" hangingPunct="1"/>
            <a:r>
              <a:rPr lang="en-AU"/>
              <a:t>Fourth level</a:t>
            </a:r>
          </a:p>
          <a:p>
            <a:pPr lvl="4" eaLnBrk="1" latinLnBrk="0" hangingPunct="1"/>
            <a:r>
              <a:rPr lang="en-AU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en-AU"/>
              <a:t>Click to edit Master text styles</a:t>
            </a:r>
          </a:p>
          <a:p>
            <a:pPr lvl="1" eaLnBrk="1" latinLnBrk="0" hangingPunct="1"/>
            <a:r>
              <a:rPr lang="en-AU"/>
              <a:t>Second level</a:t>
            </a:r>
          </a:p>
          <a:p>
            <a:pPr lvl="2" eaLnBrk="1" latinLnBrk="0" hangingPunct="1"/>
            <a:r>
              <a:rPr lang="en-AU"/>
              <a:t>Third level</a:t>
            </a:r>
          </a:p>
          <a:p>
            <a:pPr lvl="3" eaLnBrk="1" latinLnBrk="0" hangingPunct="1"/>
            <a:r>
              <a:rPr lang="en-AU"/>
              <a:t>Fourth level</a:t>
            </a:r>
          </a:p>
          <a:p>
            <a:pPr lvl="4" eaLnBrk="1" latinLnBrk="0" hangingPunct="1"/>
            <a:r>
              <a:rPr lang="en-AU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AU"/>
              <a:t>Click to edit Master text styles</a:t>
            </a:r>
          </a:p>
          <a:p>
            <a:pPr lvl="1" eaLnBrk="1" latinLnBrk="0" hangingPunct="1"/>
            <a:r>
              <a:rPr lang="en-AU"/>
              <a:t>Second level</a:t>
            </a:r>
          </a:p>
          <a:p>
            <a:pPr lvl="2" eaLnBrk="1" latinLnBrk="0" hangingPunct="1"/>
            <a:r>
              <a:rPr lang="en-AU"/>
              <a:t>Third level</a:t>
            </a:r>
          </a:p>
          <a:p>
            <a:pPr lvl="3" eaLnBrk="1" latinLnBrk="0" hangingPunct="1"/>
            <a:r>
              <a:rPr lang="en-AU"/>
              <a:t>Fourth level</a:t>
            </a:r>
          </a:p>
          <a:p>
            <a:pPr lvl="4" eaLnBrk="1" latinLnBrk="0" hangingPunct="1"/>
            <a:r>
              <a:rPr lang="en-AU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en-AU"/>
              <a:t>Click to edit Master text styles</a:t>
            </a:r>
          </a:p>
          <a:p>
            <a:pPr lvl="1" eaLnBrk="1" latinLnBrk="0" hangingPunct="1"/>
            <a:r>
              <a:rPr lang="en-AU"/>
              <a:t>Second level</a:t>
            </a:r>
          </a:p>
          <a:p>
            <a:pPr lvl="2" eaLnBrk="1" latinLnBrk="0" hangingPunct="1"/>
            <a:r>
              <a:rPr lang="en-AU"/>
              <a:t>Third level</a:t>
            </a:r>
          </a:p>
          <a:p>
            <a:pPr lvl="3" eaLnBrk="1" latinLnBrk="0" hangingPunct="1"/>
            <a:r>
              <a:rPr lang="en-AU"/>
              <a:t>Fourth level</a:t>
            </a:r>
          </a:p>
          <a:p>
            <a:pPr lvl="4" eaLnBrk="1" latinLnBrk="0" hangingPunct="1"/>
            <a:r>
              <a:rPr lang="en-AU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AU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AU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AU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en-AU"/>
              <a:t>Click to edit Master text styles</a:t>
            </a:r>
          </a:p>
          <a:p>
            <a:pPr lvl="1" eaLnBrk="1" latinLnBrk="0" hangingPunct="1"/>
            <a:r>
              <a:rPr lang="en-AU"/>
              <a:t>Second level</a:t>
            </a:r>
          </a:p>
          <a:p>
            <a:pPr lvl="2" eaLnBrk="1" latinLnBrk="0" hangingPunct="1"/>
            <a:r>
              <a:rPr lang="en-AU"/>
              <a:t>Third level</a:t>
            </a:r>
          </a:p>
          <a:p>
            <a:pPr lvl="3" eaLnBrk="1" latinLnBrk="0" hangingPunct="1"/>
            <a:r>
              <a:rPr lang="en-AU"/>
              <a:t>Fourth level</a:t>
            </a:r>
          </a:p>
          <a:p>
            <a:pPr lvl="4" eaLnBrk="1" latinLnBrk="0" hangingPunct="1"/>
            <a:r>
              <a:rPr lang="en-AU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AU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AU" dirty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AU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AU"/>
              <a:t>Click to edit Master text styles</a:t>
            </a:r>
          </a:p>
          <a:p>
            <a:pPr lvl="1" eaLnBrk="1" latinLnBrk="0" hangingPunct="1"/>
            <a:r>
              <a:rPr kumimoji="0" lang="en-AU"/>
              <a:t>Second level</a:t>
            </a:r>
          </a:p>
          <a:p>
            <a:pPr lvl="2" eaLnBrk="1" latinLnBrk="0" hangingPunct="1"/>
            <a:r>
              <a:rPr kumimoji="0" lang="en-AU"/>
              <a:t>Third level</a:t>
            </a:r>
          </a:p>
          <a:p>
            <a:pPr lvl="3" eaLnBrk="1" latinLnBrk="0" hangingPunct="1"/>
            <a:r>
              <a:rPr kumimoji="0" lang="en-AU"/>
              <a:t>Fourth level</a:t>
            </a:r>
          </a:p>
          <a:p>
            <a:pPr lvl="4" eaLnBrk="1" latinLnBrk="0" hangingPunct="1"/>
            <a:r>
              <a:rPr kumimoji="0" lang="en-AU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162269-FB41-6946-B231-5FB39E6C2F3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C2DEF1-D915-7A4C-9F8E-743A369377D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osemary.Langford@unimelb.edu.a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Restoring Public Trust in Charities </a:t>
            </a:r>
            <a:r>
              <a:rPr lang="mr-IN" sz="3200" dirty="0"/>
              <a:t>–</a:t>
            </a:r>
            <a:r>
              <a:rPr lang="en-US" sz="3200" dirty="0"/>
              <a:t> Reforming Governance and Enforcement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Rosemary Teele Langford</a:t>
            </a:r>
          </a:p>
        </p:txBody>
      </p:sp>
    </p:spTree>
    <p:extLst>
      <p:ext uri="{BB962C8B-B14F-4D97-AF65-F5344CB8AC3E}">
        <p14:creationId xmlns:p14="http://schemas.microsoft.com/office/powerpoint/2010/main" val="78999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undertake comprehensive investigation of the reasons for the incoherence evident in the current duties of those who govern charitable entities</a:t>
            </a:r>
          </a:p>
          <a:p>
            <a:r>
              <a:rPr lang="en-US" sz="2400" dirty="0"/>
              <a:t>To critically analyse wider incoherence in the law relating to directors’ duties in Australia and to recommend solutions for reform</a:t>
            </a:r>
          </a:p>
          <a:p>
            <a:r>
              <a:rPr lang="en-US" sz="2400" dirty="0"/>
              <a:t>To examine how charities are governed in other jurisdictions (specifically the United Kingdom and Germany) and to utilise these insights in critical analysis of governance of charities in Australia</a:t>
            </a:r>
          </a:p>
        </p:txBody>
      </p:sp>
    </p:spTree>
    <p:extLst>
      <p:ext uri="{BB962C8B-B14F-4D97-AF65-F5344CB8AC3E}">
        <p14:creationId xmlns:p14="http://schemas.microsoft.com/office/powerpoint/2010/main" val="72653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(contd)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To develop effective options for legislative and policy reform to solve the incoherence evident in the way that office bearers of charitable organisations are governed</a:t>
            </a:r>
          </a:p>
          <a:p>
            <a:r>
              <a:rPr lang="en-US" sz="2400" dirty="0"/>
              <a:t>To undertake empirical work to ascertain how charities deal with conflicts in a practical sense and to ascertain how those who govern charities understand their obligations</a:t>
            </a:r>
          </a:p>
          <a:p>
            <a:r>
              <a:rPr lang="en-US" sz="2400" dirty="0"/>
              <a:t>To critically evaluate the enforcement powers, enforcement approach and enforcement activity of the ACNC</a:t>
            </a:r>
          </a:p>
          <a:p>
            <a:r>
              <a:rPr lang="en-US" sz="2400" dirty="0"/>
              <a:t>To develop options for legislative and policy reforms to improve the effectiveness of regulation and enforcement by the ACNC</a:t>
            </a:r>
          </a:p>
        </p:txBody>
      </p:sp>
    </p:spTree>
    <p:extLst>
      <p:ext uri="{BB962C8B-B14F-4D97-AF65-F5344CB8AC3E}">
        <p14:creationId xmlns:p14="http://schemas.microsoft.com/office/powerpoint/2010/main" val="295105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Rosemary.Langford@unimelb.edu.au</a:t>
            </a:r>
            <a:endParaRPr lang="en-US" dirty="0"/>
          </a:p>
          <a:p>
            <a:pPr lvl="1"/>
            <a:r>
              <a:rPr lang="en-US" dirty="0"/>
              <a:t>Please do let me know if you would like to be involved in events connected with this project </a:t>
            </a:r>
            <a:r>
              <a:rPr lang="mr-IN" dirty="0"/>
              <a:t>–</a:t>
            </a:r>
            <a:r>
              <a:rPr lang="en-US" dirty="0"/>
              <a:t> there will be a conference at the end of years 1 and 3</a:t>
            </a:r>
          </a:p>
          <a:p>
            <a:pPr lvl="1"/>
            <a:r>
              <a:rPr lang="en-US" dirty="0"/>
              <a:t>I welcome any thoughts or insights on any aspect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923219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10</TotalTime>
  <Words>231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Mangal</vt:lpstr>
      <vt:lpstr>Tw Cen MT</vt:lpstr>
      <vt:lpstr>Wingdings</vt:lpstr>
      <vt:lpstr>Wingdings 2</vt:lpstr>
      <vt:lpstr>Median</vt:lpstr>
      <vt:lpstr>Restoring Public Trust in Charities – Reforming Governance and Enforcement</vt:lpstr>
      <vt:lpstr>Aims</vt:lpstr>
      <vt:lpstr>Aims (contd)</vt:lpstr>
      <vt:lpstr>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Restoring Public Trust in Charities – Reforming Governance and Enforcement</dc:title>
  <dc:creator>Rosemary</dc:creator>
  <cp:lastModifiedBy>Sara OHara</cp:lastModifiedBy>
  <cp:revision>7</cp:revision>
  <dcterms:created xsi:type="dcterms:W3CDTF">2019-03-20T10:24:10Z</dcterms:created>
  <dcterms:modified xsi:type="dcterms:W3CDTF">2019-04-08T23:38:09Z</dcterms:modified>
</cp:coreProperties>
</file>